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4188" r:id="rId4"/>
  </p:sldMasterIdLst>
  <p:notesMasterIdLst>
    <p:notesMasterId r:id="rId52"/>
  </p:notesMasterIdLst>
  <p:handoutMasterIdLst>
    <p:handoutMasterId r:id="rId53"/>
  </p:handoutMasterIdLst>
  <p:sldIdLst>
    <p:sldId id="256" r:id="rId5"/>
    <p:sldId id="308" r:id="rId6"/>
    <p:sldId id="310" r:id="rId7"/>
    <p:sldId id="276" r:id="rId8"/>
    <p:sldId id="311" r:id="rId9"/>
    <p:sldId id="265" r:id="rId10"/>
    <p:sldId id="313" r:id="rId11"/>
    <p:sldId id="312" r:id="rId12"/>
    <p:sldId id="314" r:id="rId13"/>
    <p:sldId id="270" r:id="rId14"/>
    <p:sldId id="271" r:id="rId15"/>
    <p:sldId id="273" r:id="rId16"/>
    <p:sldId id="277" r:id="rId17"/>
    <p:sldId id="316" r:id="rId18"/>
    <p:sldId id="287" r:id="rId19"/>
    <p:sldId id="317" r:id="rId20"/>
    <p:sldId id="302" r:id="rId21"/>
    <p:sldId id="278" r:id="rId22"/>
    <p:sldId id="280" r:id="rId23"/>
    <p:sldId id="285" r:id="rId24"/>
    <p:sldId id="283" r:id="rId25"/>
    <p:sldId id="290" r:id="rId26"/>
    <p:sldId id="292" r:id="rId27"/>
    <p:sldId id="293" r:id="rId28"/>
    <p:sldId id="294" r:id="rId29"/>
    <p:sldId id="295" r:id="rId30"/>
    <p:sldId id="296" r:id="rId31"/>
    <p:sldId id="320" r:id="rId32"/>
    <p:sldId id="298" r:id="rId33"/>
    <p:sldId id="322" r:id="rId34"/>
    <p:sldId id="318" r:id="rId35"/>
    <p:sldId id="284" r:id="rId36"/>
    <p:sldId id="281" r:id="rId37"/>
    <p:sldId id="282" r:id="rId38"/>
    <p:sldId id="288" r:id="rId39"/>
    <p:sldId id="289" r:id="rId40"/>
    <p:sldId id="286" r:id="rId41"/>
    <p:sldId id="303" r:id="rId42"/>
    <p:sldId id="306" r:id="rId43"/>
    <p:sldId id="305" r:id="rId44"/>
    <p:sldId id="304" r:id="rId45"/>
    <p:sldId id="307" r:id="rId46"/>
    <p:sldId id="325" r:id="rId47"/>
    <p:sldId id="266" r:id="rId48"/>
    <p:sldId id="326" r:id="rId49"/>
    <p:sldId id="323" r:id="rId50"/>
    <p:sldId id="32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79E8C0-0F31-454F-8218-9AFC98E68690}" v="1" dt="2023-12-07T02:56:08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776" autoAdjust="0"/>
  </p:normalViewPr>
  <p:slideViewPr>
    <p:cSldViewPr snapToGrid="0">
      <p:cViewPr varScale="1">
        <p:scale>
          <a:sx n="92" d="100"/>
          <a:sy n="92" d="100"/>
        </p:scale>
        <p:origin x="22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567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residual = an overestimate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3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2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34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89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4792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48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52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68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12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4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11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32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6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8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3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3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9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65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pPr algn="r"/>
            <a:r>
              <a:rPr lang="en-US" sz="4800" i="1" dirty="0">
                <a:solidFill>
                  <a:srgbClr val="FFFFFF"/>
                </a:solidFill>
              </a:rPr>
              <a:t>State Estimation Exercise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Completed By: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Darius Mensah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11/13/2023</a:t>
            </a: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580050"/>
                <a:ext cx="10353762" cy="451595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Attitude Update (cont.):</a:t>
                </a:r>
              </a:p>
              <a:p>
                <a:pPr indent="-342900"/>
                <a:r>
                  <a:rPr lang="en-US" dirty="0"/>
                  <a:t>After truncating the Taylor Series expansion: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d>
                      <m:d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d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≈  </m:t>
                    </m:r>
                    <m:sSubSup>
                      <m:sSubSup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d>
                      <m:d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e>
                    </m:d>
                    <m:r>
                      <a:rPr lang="en-US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d>
                      <m:d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US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d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Referring to the DCM matrix shown below, the following Euler angles can be extracted </a:t>
                </a:r>
                <a:endPara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r>
                      <a:rPr lang="en-US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kern="1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indent="-34290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𝑜𝑙𝑙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𝑃𝑖𝑡𝑐h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𝑌𝑎𝑤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</m:mr>
                          <m:mr>
                            <m:e>
                              <m:r>
                                <a:rPr lang="en-US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 kern="10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i="0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an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kern="10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33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kern="10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kern="10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kern="10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kern="10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 kern="100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i="0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an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kern="100" smtClean="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kern="100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kern="100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580050"/>
                <a:ext cx="10353762" cy="4515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44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580050"/>
                <a:ext cx="10353762" cy="405875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Accelerometer transformation:</a:t>
                </a:r>
              </a:p>
              <a:p>
                <a:pPr marL="285750" indent="-285750"/>
                <a:r>
                  <a:rPr lang="en-US" sz="2200" dirty="0"/>
                  <a:t>The specific force measured in the body frame can be transformed into the inertial frame via</a:t>
                </a:r>
              </a:p>
              <a:p>
                <a:pPr marL="662850" lvl="1" indent="-285750"/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2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2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r>
                      <a:rPr lang="en-US" sz="2200" b="0" i="1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sz="2200" dirty="0"/>
              </a:p>
              <a:p>
                <a:r>
                  <a:rPr lang="en-US" sz="2200" dirty="0"/>
                  <a:t>Accounting for variations in attitude prior to the next update:</a:t>
                </a:r>
                <a:endParaRPr lang="en-US" sz="22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2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 kern="10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2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p>
                        </m:sSubSup>
                        <m:d>
                          <m:dPr>
                            <m:ctrlPr>
                              <a:rPr lang="en-US" sz="220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e>
                        </m:d>
                        <m:r>
                          <a:rPr lang="en-US" sz="22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200" i="1" kern="10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2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p>
                        </m:sSubSup>
                        <m:d>
                          <m:dPr>
                            <m:ctrlPr>
                              <a:rPr lang="en-US" sz="220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sz="2200" dirty="0"/>
              </a:p>
              <a:p>
                <a:r>
                  <a:rPr lang="en-US" sz="2200" dirty="0"/>
                  <a:t>The acceleration can be defined by:</a:t>
                </a:r>
              </a:p>
              <a:p>
                <a:pPr marL="662850" lvl="1" indent="-285750"/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</m:sSup>
                      </m:e>
                    </m:d>
                  </m:oMath>
                </a14:m>
                <a:endParaRPr lang="en-US" sz="2200" dirty="0"/>
              </a:p>
              <a:p>
                <a:pPr marL="285750" indent="-285750"/>
                <a:r>
                  <a:rPr lang="en-US" sz="2200" dirty="0"/>
                  <a:t>The effects of the Earth’s gravitational field on the object can be defined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</m:oMath>
                </a14:m>
                <a:r>
                  <a:rPr lang="en-US" sz="22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</m:oMath>
                </a14:m>
                <a:r>
                  <a:rPr lang="en-US" sz="2200" dirty="0"/>
                  <a:t> is the position vector in inertial space.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580050"/>
                <a:ext cx="10353762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2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4" y="1732449"/>
                <a:ext cx="9582487" cy="47134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The following updates are based on the idea of ‘</a:t>
                </a:r>
                <a:r>
                  <a:rPr lang="en-US" sz="2400" i="1" dirty="0"/>
                  <a:t>dead reckoning</a:t>
                </a:r>
                <a:r>
                  <a:rPr lang="en-US" sz="2400" dirty="0"/>
                  <a:t>’ where the change in position is added to the previous position to obtain the current position.</a:t>
                </a:r>
              </a:p>
              <a:p>
                <a:pPr indent="-342900"/>
                <a:r>
                  <a:rPr lang="en-US" sz="2400" dirty="0"/>
                  <a:t>Velocity update:</a:t>
                </a:r>
              </a:p>
              <a:p>
                <a:pPr lvl="1" indent="-342900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indent="-342900"/>
                <a:r>
                  <a:rPr lang="en-US" sz="2400" dirty="0"/>
                  <a:t>Using Euler integration for example:</a:t>
                </a:r>
              </a:p>
              <a:p>
                <a:pPr lvl="1" indent="-342900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dirty="0"/>
              </a:p>
              <a:p>
                <a:pPr indent="-342900"/>
                <a:r>
                  <a:rPr lang="en-US" sz="2400" dirty="0"/>
                  <a:t>Position update:</a:t>
                </a:r>
              </a:p>
              <a:p>
                <a:pPr lvl="1" indent="-342900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b="0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4" y="1732449"/>
                <a:ext cx="9582487" cy="471342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09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Unscented Kalman Filter (UKF) was utilized. The upside to this algorithm is that it does not require a Jacobian matrix of partial derivatives like the Extended Kalman filter for non-linear models. </a:t>
            </a:r>
          </a:p>
          <a:p>
            <a:r>
              <a:rPr lang="en-US" dirty="0"/>
              <a:t>Generating sigma vectors (or sigma points) to find other ‘potential’ state vectors and then outputting the optimal prediction via the unscented transform. </a:t>
            </a:r>
          </a:p>
          <a:p>
            <a:r>
              <a:rPr lang="en-US" dirty="0"/>
              <a:t>The image below essentially shows a single state example where there are 3 sigma points</a:t>
            </a:r>
          </a:p>
          <a:p>
            <a:pPr lvl="1"/>
            <a:r>
              <a:rPr lang="en-US" dirty="0"/>
              <a:t>Typically, 2n+1 sigma points are determined where </a:t>
            </a:r>
            <a:r>
              <a:rPr lang="en-US" i="1" dirty="0"/>
              <a:t>n</a:t>
            </a:r>
            <a:r>
              <a:rPr lang="en-US" dirty="0"/>
              <a:t> is the number of states.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diagram of a normal curve&#10;&#10;Description automatically generated">
            <a:extLst>
              <a:ext uri="{FF2B5EF4-FFF2-40B4-BE49-F238E27FC236}">
                <a16:creationId xmlns:a16="http://schemas.microsoft.com/office/drawing/2014/main" id="{621CF4C3-615E-D7EF-C2E1-487831A4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99" y="4593573"/>
            <a:ext cx="6166754" cy="19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3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A 15 state UKF was developed versus an error state algorithm to estimate the following (each has 3 components):</a:t>
            </a:r>
          </a:p>
          <a:p>
            <a:r>
              <a:rPr lang="en-US" sz="2400" b="0" dirty="0"/>
              <a:t>Attitude</a:t>
            </a:r>
          </a:p>
          <a:p>
            <a:r>
              <a:rPr lang="en-US" sz="2400" dirty="0"/>
              <a:t>Velocity (inertial frame)</a:t>
            </a:r>
          </a:p>
          <a:p>
            <a:r>
              <a:rPr lang="en-US" sz="2400" dirty="0"/>
              <a:t>Position (inertial frame)</a:t>
            </a:r>
          </a:p>
          <a:p>
            <a:r>
              <a:rPr lang="en-US" sz="2400" b="0" dirty="0"/>
              <a:t>IMU biases:</a:t>
            </a:r>
          </a:p>
          <a:p>
            <a:pPr lvl="1"/>
            <a:r>
              <a:rPr lang="en-US" sz="2400" b="0" dirty="0"/>
              <a:t>Accelerometer bias</a:t>
            </a:r>
          </a:p>
          <a:p>
            <a:pPr lvl="1"/>
            <a:r>
              <a:rPr lang="en-US" sz="2400" b="0" dirty="0"/>
              <a:t>Gyroscope Bias</a:t>
            </a:r>
          </a:p>
        </p:txBody>
      </p:sp>
    </p:spTree>
    <p:extLst>
      <p:ext uri="{BB962C8B-B14F-4D97-AF65-F5344CB8AC3E}">
        <p14:creationId xmlns:p14="http://schemas.microsoft.com/office/powerpoint/2010/main" val="3856734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1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idea of ‘</a:t>
            </a:r>
            <a:r>
              <a:rPr lang="en-US" sz="2400" i="1" dirty="0"/>
              <a:t>pseudo measurements</a:t>
            </a:r>
            <a:r>
              <a:rPr lang="en-US" sz="2400" dirty="0"/>
              <a:t>’ were applied to the algorithm where (for example) measured quantities could be transformed (using equations) into useful values.</a:t>
            </a:r>
          </a:p>
          <a:p>
            <a:pPr marL="0" indent="0">
              <a:buNone/>
            </a:pPr>
            <a:r>
              <a:rPr lang="en-US" sz="2400" dirty="0"/>
              <a:t>Pseudo measurements:</a:t>
            </a:r>
          </a:p>
          <a:p>
            <a:r>
              <a:rPr lang="en-US" sz="2400" dirty="0"/>
              <a:t>The IMU had a roughly 100 Hz sampling rate while the GPS has a 10 Hz rate</a:t>
            </a:r>
          </a:p>
          <a:p>
            <a:r>
              <a:rPr lang="en-US" sz="2400" dirty="0"/>
              <a:t>Due to this, the navigation equations were run at 100 Hz and the GPS corrections only occurred once every 10 IMU measurements.</a:t>
            </a:r>
          </a:p>
          <a:p>
            <a:r>
              <a:rPr lang="en-US" sz="2400" dirty="0"/>
              <a:t>However; in between GPS updates, the previous states were extrapolated as ‘</a:t>
            </a:r>
            <a:r>
              <a:rPr lang="en-US" sz="2400" i="1" dirty="0"/>
              <a:t>pseudo measurements</a:t>
            </a:r>
            <a:r>
              <a:rPr lang="en-US" sz="2400" dirty="0"/>
              <a:t>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2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471592" cy="471342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In this algorithm ‘</a:t>
            </a:r>
            <a:r>
              <a:rPr lang="en-US" sz="2400" i="1" dirty="0"/>
              <a:t>pseudo measurements</a:t>
            </a:r>
            <a:r>
              <a:rPr lang="en-US" sz="2400" dirty="0"/>
              <a:t>’  were applied in the following ways:</a:t>
            </a:r>
          </a:p>
          <a:p>
            <a:pPr lvl="1"/>
            <a:r>
              <a:rPr lang="en-US" sz="2400" dirty="0"/>
              <a:t>Extrapolation where there is latent data</a:t>
            </a:r>
          </a:p>
          <a:p>
            <a:pPr lvl="2"/>
            <a:r>
              <a:rPr lang="en-US" sz="2200" dirty="0"/>
              <a:t>For example, sensors having different sampling rates </a:t>
            </a:r>
          </a:p>
          <a:p>
            <a:pPr lvl="1"/>
            <a:r>
              <a:rPr lang="en-US" sz="2400" dirty="0"/>
              <a:t>Converting accelerometer measurements into roll and pitch angles</a:t>
            </a:r>
          </a:p>
          <a:p>
            <a:pPr lvl="1"/>
            <a:r>
              <a:rPr lang="en-US" sz="2400" dirty="0"/>
              <a:t>Transforming the velocity measured by the GPS into a heading angle</a:t>
            </a:r>
          </a:p>
        </p:txBody>
      </p:sp>
    </p:spTree>
    <p:extLst>
      <p:ext uri="{BB962C8B-B14F-4D97-AF65-F5344CB8AC3E}">
        <p14:creationId xmlns:p14="http://schemas.microsoft.com/office/powerpoint/2010/main" val="362386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89373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Pseudo measurements:</a:t>
                </a:r>
              </a:p>
              <a:p>
                <a:r>
                  <a:rPr lang="en-US" sz="2400" dirty="0"/>
                  <a:t>Project the state vector ahead in time (extrapolate) using different time steps: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𝐼𝑀𝑈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𝑇𝑠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𝐺𝑃𝑆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200" dirty="0"/>
                  <a:t>The sampling times of the IMU and GPS respectively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0.01 …0.1</m:t>
                        </m:r>
                      </m:e>
                    </m:d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𝐴𝑣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𝑚𝑒𝑎𝑠𝑢𝑟𝑒𝑚𝑒𝑛𝑡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l-G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l-G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l-G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 a state transition matrix to quickly apply Euler integration </a:t>
                </a:r>
              </a:p>
              <a:p>
                <a:pPr marL="45000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89373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32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91948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Pseudo measurements (cont.):</a:t>
                </a:r>
              </a:p>
              <a:p>
                <a:r>
                  <a:rPr lang="en-US" sz="2400" dirty="0"/>
                  <a:t>Assuming no external acceleration, the accelerometer’s specific force measurements should read: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−9.81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Transforming the simplified gravity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kern="10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10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kern="10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from the inertial to the body frame:</a:t>
                </a:r>
              </a:p>
              <a:p>
                <a:pPr lvl="1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sz="240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p>
                        </m:sSup>
                        <m:r>
                          <a:rPr lang="en-US" sz="2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sz="2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p>
                    </m:sSubSup>
                    <m:r>
                      <a:rPr lang="en-US" sz="2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=−9.81</m:t>
                    </m:r>
                    <m:d>
                      <m:dPr>
                        <m:begChr m:val="["/>
                        <m:endChr m:val="]"/>
                        <m:ctrlP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0" i="0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4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0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kern="10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kern="10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4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24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91948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208AFFB5-BEEE-303B-4B45-B51DBDB57194}"/>
              </a:ext>
            </a:extLst>
          </p:cNvPr>
          <p:cNvSpPr txBox="1"/>
          <p:nvPr/>
        </p:nvSpPr>
        <p:spPr>
          <a:xfrm>
            <a:off x="7218608" y="4552682"/>
            <a:ext cx="2302976" cy="76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31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9774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Pseudo measurements (cont.):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=−9.81</m:t>
                    </m:r>
                    <m:d>
                      <m:dPr>
                        <m:begChr m:val="["/>
                        <m:endChr m:val="]"/>
                        <m:ctrlPr>
                          <a:rPr lang="en-US" sz="2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0" i="0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4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0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 kern="10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kern="10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m:rPr>
                                      <m:sty m:val="p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4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24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kern="10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However; if there is external acceleration, the angles generated from these equations will become less accurate.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97744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208AFFB5-BEEE-303B-4B45-B51DBDB57194}"/>
              </a:ext>
            </a:extLst>
          </p:cNvPr>
          <p:cNvSpPr txBox="1"/>
          <p:nvPr/>
        </p:nvSpPr>
        <p:spPr>
          <a:xfrm>
            <a:off x="7218608" y="4552682"/>
            <a:ext cx="2302976" cy="76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2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4EF9-81D2-3979-E291-3EE82757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7EEB9-9E0B-B192-E749-48D7C295B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447" y="1328207"/>
            <a:ext cx="9724031" cy="3683358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2400" dirty="0"/>
              <a:t>Integration Architecture</a:t>
            </a:r>
          </a:p>
          <a:p>
            <a:r>
              <a:rPr lang="en-US" sz="2400" dirty="0"/>
              <a:t>Assumptions </a:t>
            </a:r>
          </a:p>
          <a:p>
            <a:r>
              <a:rPr lang="en-US" sz="2400" dirty="0"/>
              <a:t>Navigation Equations Utilized</a:t>
            </a:r>
          </a:p>
          <a:p>
            <a:r>
              <a:rPr lang="en-US" sz="2400" dirty="0"/>
              <a:t>Methods 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Analysis </a:t>
            </a:r>
          </a:p>
          <a:p>
            <a:r>
              <a:rPr lang="en-US" sz="2400" dirty="0"/>
              <a:t>Conclusions</a:t>
            </a:r>
          </a:p>
          <a:p>
            <a:r>
              <a:rPr lang="en-US" sz="2400" dirty="0"/>
              <a:t>Limitations/improvements</a:t>
            </a:r>
          </a:p>
          <a:p>
            <a:r>
              <a:rPr lang="en-US" sz="2400" dirty="0"/>
              <a:t>Backup charts</a:t>
            </a:r>
          </a:p>
          <a:p>
            <a:r>
              <a:rPr lang="en-US" sz="2400" dirty="0"/>
              <a:t>References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292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3E34F0-BFF5-316C-3CBB-FD19C8723C66}"/>
              </a:ext>
            </a:extLst>
          </p:cNvPr>
          <p:cNvSpPr/>
          <p:nvPr/>
        </p:nvSpPr>
        <p:spPr>
          <a:xfrm>
            <a:off x="7402786" y="4152479"/>
            <a:ext cx="870829" cy="875939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Pseudo measurements (cont.):</a:t>
                </a:r>
              </a:p>
              <a:p>
                <a:r>
                  <a:rPr lang="en-US" sz="2400" dirty="0"/>
                  <a:t>The velocity vector describes the direction of the vehicles motion. </a:t>
                </a:r>
              </a:p>
              <a:p>
                <a:r>
                  <a:rPr lang="en-US" sz="2400" dirty="0"/>
                  <a:t>The GPS measurements of the tractor’s velocity can be used to determine the vehicles’ heading.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FA6DFF-A53B-5700-2CC6-4167B174E33F}"/>
              </a:ext>
            </a:extLst>
          </p:cNvPr>
          <p:cNvCxnSpPr>
            <a:cxnSpLocks/>
          </p:cNvCxnSpPr>
          <p:nvPr/>
        </p:nvCxnSpPr>
        <p:spPr>
          <a:xfrm flipH="1" flipV="1">
            <a:off x="7380061" y="2222162"/>
            <a:ext cx="31318" cy="2801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2CE752-DA63-CDBB-59EC-527C423E0629}"/>
              </a:ext>
            </a:extLst>
          </p:cNvPr>
          <p:cNvCxnSpPr>
            <a:cxnSpLocks/>
          </p:cNvCxnSpPr>
          <p:nvPr/>
        </p:nvCxnSpPr>
        <p:spPr>
          <a:xfrm>
            <a:off x="7411379" y="5023669"/>
            <a:ext cx="3270168" cy="30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B22E719-0105-CA0A-BA16-C5CA98CCADD9}"/>
              </a:ext>
            </a:extLst>
          </p:cNvPr>
          <p:cNvSpPr/>
          <p:nvPr/>
        </p:nvSpPr>
        <p:spPr>
          <a:xfrm>
            <a:off x="7388519" y="5007979"/>
            <a:ext cx="45720" cy="457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CFED8E-172E-B1E5-C1DC-C2E464B396FB}"/>
                  </a:ext>
                </a:extLst>
              </p:cNvPr>
              <p:cNvSpPr txBox="1"/>
              <p:nvPr/>
            </p:nvSpPr>
            <p:spPr>
              <a:xfrm>
                <a:off x="7238100" y="1816835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CFED8E-172E-B1E5-C1DC-C2E464B39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100" y="1816835"/>
                <a:ext cx="283922" cy="369332"/>
              </a:xfrm>
              <a:prstGeom prst="rect">
                <a:avLst/>
              </a:prstGeom>
              <a:blipFill>
                <a:blip r:embed="rId3"/>
                <a:stretch>
                  <a:fillRect r="-25532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3D3A02-BAB0-D4E9-2934-EE6C7AE8A452}"/>
                  </a:ext>
                </a:extLst>
              </p:cNvPr>
              <p:cNvSpPr txBox="1"/>
              <p:nvPr/>
            </p:nvSpPr>
            <p:spPr>
              <a:xfrm>
                <a:off x="10704407" y="4869033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3D3A02-BAB0-D4E9-2934-EE6C7AE8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407" y="4869033"/>
                <a:ext cx="283922" cy="369332"/>
              </a:xfrm>
              <a:prstGeom prst="rect">
                <a:avLst/>
              </a:prstGeom>
              <a:blipFill>
                <a:blip r:embed="rId4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CE4828-CC42-C46C-B027-72BA92E18D2A}"/>
                  </a:ext>
                </a:extLst>
              </p:cNvPr>
              <p:cNvSpPr txBox="1"/>
              <p:nvPr/>
            </p:nvSpPr>
            <p:spPr>
              <a:xfrm>
                <a:off x="6984732" y="4928149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CE4828-CC42-C46C-B027-72BA92E1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732" y="4928149"/>
                <a:ext cx="283922" cy="369332"/>
              </a:xfrm>
              <a:prstGeom prst="rect">
                <a:avLst/>
              </a:prstGeom>
              <a:blipFill>
                <a:blip r:embed="rId5"/>
                <a:stretch>
                  <a:fillRect r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379173E-80E3-740F-DD93-81797579A4EE}"/>
              </a:ext>
            </a:extLst>
          </p:cNvPr>
          <p:cNvCxnSpPr>
            <a:cxnSpLocks/>
          </p:cNvCxnSpPr>
          <p:nvPr/>
        </p:nvCxnSpPr>
        <p:spPr>
          <a:xfrm flipH="1" flipV="1">
            <a:off x="7402786" y="4153689"/>
            <a:ext cx="7829" cy="8759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7093C3D-D32D-DFD3-8423-BD400487B216}"/>
              </a:ext>
            </a:extLst>
          </p:cNvPr>
          <p:cNvCxnSpPr>
            <a:cxnSpLocks/>
          </p:cNvCxnSpPr>
          <p:nvPr/>
        </p:nvCxnSpPr>
        <p:spPr>
          <a:xfrm>
            <a:off x="7411693" y="5026630"/>
            <a:ext cx="870402" cy="178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939D980-D90C-A9DF-B0D0-09B2632B2007}"/>
                  </a:ext>
                </a:extLst>
              </p:cNvPr>
              <p:cNvSpPr txBox="1"/>
              <p:nvPr/>
            </p:nvSpPr>
            <p:spPr>
              <a:xfrm>
                <a:off x="8236798" y="4676157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939D980-D90C-A9DF-B0D0-09B2632B2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798" y="4676157"/>
                <a:ext cx="283922" cy="369332"/>
              </a:xfrm>
              <a:prstGeom prst="rect">
                <a:avLst/>
              </a:prstGeom>
              <a:blipFill>
                <a:blip r:embed="rId6"/>
                <a:stretch>
                  <a:fillRect r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890F49B-FE26-44FD-3A5E-61129A14E166}"/>
                  </a:ext>
                </a:extLst>
              </p:cNvPr>
              <p:cNvSpPr txBox="1"/>
              <p:nvPr/>
            </p:nvSpPr>
            <p:spPr>
              <a:xfrm>
                <a:off x="7040436" y="3837304"/>
                <a:ext cx="283922" cy="39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890F49B-FE26-44FD-3A5E-61129A14E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436" y="3837304"/>
                <a:ext cx="283922" cy="397673"/>
              </a:xfrm>
              <a:prstGeom prst="rect">
                <a:avLst/>
              </a:prstGeom>
              <a:blipFill>
                <a:blip r:embed="rId7"/>
                <a:stretch>
                  <a:fillRect r="-3191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509CFB-10B2-9E96-AA4E-BF46D3EB116F}"/>
              </a:ext>
            </a:extLst>
          </p:cNvPr>
          <p:cNvSpPr/>
          <p:nvPr/>
        </p:nvSpPr>
        <p:spPr>
          <a:xfrm rot="361241">
            <a:off x="7448874" y="4790114"/>
            <a:ext cx="205892" cy="245253"/>
          </a:xfrm>
          <a:custGeom>
            <a:avLst/>
            <a:gdLst>
              <a:gd name="connsiteX0" fmla="*/ 0 w 205892"/>
              <a:gd name="connsiteY0" fmla="*/ 0 h 245253"/>
              <a:gd name="connsiteX1" fmla="*/ 169558 w 205892"/>
              <a:gd name="connsiteY1" fmla="*/ 66612 h 245253"/>
              <a:gd name="connsiteX2" fmla="*/ 205892 w 205892"/>
              <a:gd name="connsiteY2" fmla="*/ 245253 h 24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92" h="245253">
                <a:moveTo>
                  <a:pt x="0" y="0"/>
                </a:moveTo>
                <a:cubicBezTo>
                  <a:pt x="67621" y="12868"/>
                  <a:pt x="135243" y="25737"/>
                  <a:pt x="169558" y="66612"/>
                </a:cubicBezTo>
                <a:cubicBezTo>
                  <a:pt x="203873" y="107488"/>
                  <a:pt x="196809" y="226582"/>
                  <a:pt x="205892" y="24525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40A05DA-0622-207B-04FE-32006FB8D8B8}"/>
                  </a:ext>
                </a:extLst>
              </p:cNvPr>
              <p:cNvSpPr txBox="1"/>
              <p:nvPr/>
            </p:nvSpPr>
            <p:spPr>
              <a:xfrm>
                <a:off x="7610227" y="4533334"/>
                <a:ext cx="218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40A05DA-0622-207B-04FE-32006FB8D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227" y="4533334"/>
                <a:ext cx="218201" cy="276999"/>
              </a:xfrm>
              <a:prstGeom prst="rect">
                <a:avLst/>
              </a:prstGeom>
              <a:blipFill>
                <a:blip r:embed="rId8"/>
                <a:stretch>
                  <a:fillRect l="-38889" t="-2222" r="-36111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E62AB6-F3E1-5DF3-3D6F-6388B0DEF3B8}"/>
              </a:ext>
            </a:extLst>
          </p:cNvPr>
          <p:cNvCxnSpPr>
            <a:cxnSpLocks/>
          </p:cNvCxnSpPr>
          <p:nvPr/>
        </p:nvCxnSpPr>
        <p:spPr>
          <a:xfrm flipV="1">
            <a:off x="7418314" y="4151269"/>
            <a:ext cx="850090" cy="86455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49C40-F30D-55BF-F317-AE85146FCB72}"/>
                  </a:ext>
                </a:extLst>
              </p:cNvPr>
              <p:cNvSpPr txBox="1"/>
              <p:nvPr/>
            </p:nvSpPr>
            <p:spPr>
              <a:xfrm>
                <a:off x="8154379" y="3837304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49C40-F30D-55BF-F317-AE85146FC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79" y="3837304"/>
                <a:ext cx="283922" cy="369332"/>
              </a:xfrm>
              <a:prstGeom prst="rect">
                <a:avLst/>
              </a:prstGeom>
              <a:blipFill>
                <a:blip r:embed="rId9"/>
                <a:stretch>
                  <a:fillRect r="-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797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D187-966C-1F41-BC02-BB3D3CC5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A1004-6A64-4323-FF77-21BEA86C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200" dirty="0"/>
                  <a:t>The following slides will go over the results from the UKF.</a:t>
                </a:r>
              </a:p>
              <a:p>
                <a:r>
                  <a:rPr lang="en-US" sz="2200" dirty="0"/>
                  <a:t>The task was to provide time series state estimation for the vehicle position and attitude. </a:t>
                </a:r>
              </a:p>
              <a:p>
                <a:r>
                  <a:rPr lang="en-US" sz="2200" dirty="0"/>
                  <a:t>Truth data was only used during initialization and to compare the outputs of the algorithm.</a:t>
                </a:r>
              </a:p>
              <a:p>
                <a:r>
                  <a:rPr lang="en-US" sz="2200" dirty="0"/>
                  <a:t>Each slide will show the following:</a:t>
                </a:r>
              </a:p>
              <a:p>
                <a:pPr lvl="1"/>
                <a:r>
                  <a:rPr lang="en-US" sz="2000" dirty="0"/>
                  <a:t>Which state (east, north, up correspond to x,y,z respectively)</a:t>
                </a:r>
              </a:p>
              <a:p>
                <a:pPr lvl="1"/>
                <a:r>
                  <a:rPr lang="en-US" sz="2200" dirty="0"/>
                  <a:t>How each state was initialized (truth or measured quantity)</a:t>
                </a:r>
              </a:p>
              <a:p>
                <a:pPr lvl="1"/>
                <a:r>
                  <a:rPr lang="en-US" sz="2200" dirty="0"/>
                  <a:t>The initial uncertainty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e>
                    </m:rad>
                  </m:oMath>
                </a14:m>
                <a:r>
                  <a:rPr lang="en-US" sz="2200" dirty="0"/>
                  <a:t>) used in the measurement covariance matrix</a:t>
                </a:r>
              </a:p>
              <a:p>
                <a:pPr lvl="1"/>
                <a:r>
                  <a:rPr lang="en-US" sz="2200" dirty="0"/>
                  <a:t>The average error between the true state and the estimated state.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A1004-6A64-4323-FF77-21BEA86C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17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Tractor position (east):</a:t>
            </a:r>
          </a:p>
          <a:p>
            <a:r>
              <a:rPr lang="en-US" sz="2400" dirty="0"/>
              <a:t>Initialized using the first GPS measurement. </a:t>
            </a:r>
          </a:p>
          <a:p>
            <a:r>
              <a:rPr lang="en-US" sz="2400" dirty="0"/>
              <a:t>Measurement uncertainty = 0.25 m</a:t>
            </a:r>
          </a:p>
          <a:p>
            <a:r>
              <a:rPr lang="en-US" sz="2400" dirty="0"/>
              <a:t>Average east position error  </a:t>
            </a:r>
          </a:p>
          <a:p>
            <a:pPr lvl="1"/>
            <a:r>
              <a:rPr lang="en-US" sz="2400" dirty="0"/>
              <a:t>(Truth - Estimate) = 4.373 cm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95C8E-7CB9-0CE5-F3DC-1D871530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06" y="1880667"/>
            <a:ext cx="5485714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227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Tractor position (north):</a:t>
            </a:r>
            <a:endParaRPr lang="en-US" sz="2800" dirty="0"/>
          </a:p>
          <a:p>
            <a:r>
              <a:rPr lang="en-US" sz="2400" dirty="0"/>
              <a:t>Initialized using the first GPS measurement. </a:t>
            </a:r>
          </a:p>
          <a:p>
            <a:r>
              <a:rPr lang="en-US" sz="2400" dirty="0"/>
              <a:t>Measurement uncertainty = 0.25 m</a:t>
            </a:r>
          </a:p>
          <a:p>
            <a:r>
              <a:rPr lang="en-US" sz="2400" dirty="0"/>
              <a:t>Average north position error</a:t>
            </a:r>
          </a:p>
          <a:p>
            <a:pPr lvl="1"/>
            <a:r>
              <a:rPr lang="en-US" sz="2400" dirty="0"/>
              <a:t>(Truth - Estimate) = -0.0753 cm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F4E9F-7DF1-978A-F1DE-429D4872E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06" y="1880666"/>
            <a:ext cx="5485714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2820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Tractor position (upward):</a:t>
            </a:r>
            <a:endParaRPr lang="en-US" sz="2800" dirty="0"/>
          </a:p>
          <a:p>
            <a:r>
              <a:rPr lang="en-US" sz="2400" dirty="0"/>
              <a:t>Initialized using the first GPS measurement.</a:t>
            </a:r>
          </a:p>
          <a:p>
            <a:r>
              <a:rPr lang="en-US" sz="2400" dirty="0"/>
              <a:t>Measurement uncertainty = 0.25 m</a:t>
            </a:r>
          </a:p>
          <a:p>
            <a:r>
              <a:rPr lang="en-US" sz="2400" dirty="0"/>
              <a:t>Average upward position error:</a:t>
            </a:r>
          </a:p>
          <a:p>
            <a:pPr lvl="1"/>
            <a:r>
              <a:rPr lang="en-US" sz="2400" dirty="0"/>
              <a:t>(Truth - Estimate) = 11.662 cm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C0FA119C-7650-D1F6-25CC-22BAFA5F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06" y="1880665"/>
            <a:ext cx="5485714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3294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Tractor velocity (east):</a:t>
            </a:r>
            <a:endParaRPr lang="en-US" sz="2800" dirty="0"/>
          </a:p>
          <a:p>
            <a:r>
              <a:rPr lang="en-US" sz="2400" dirty="0"/>
              <a:t>Initialized using the first GPS measurement </a:t>
            </a:r>
          </a:p>
          <a:p>
            <a:r>
              <a:rPr lang="en-US" sz="2400" dirty="0"/>
              <a:t>Measurement uncertainty = 0.1 m/s</a:t>
            </a:r>
          </a:p>
          <a:p>
            <a:r>
              <a:rPr lang="en-US" sz="2400" dirty="0"/>
              <a:t>Average east velocity error:</a:t>
            </a:r>
          </a:p>
          <a:p>
            <a:pPr lvl="1"/>
            <a:r>
              <a:rPr lang="en-US" sz="2400" dirty="0"/>
              <a:t>(Truth - Estimate) = -0.00268 m/s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ECE40F-26CF-A537-035D-4BFD9D85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06" y="1880666"/>
            <a:ext cx="5485714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9879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Tractor velocity (north):</a:t>
            </a:r>
            <a:endParaRPr lang="en-US" sz="2800" dirty="0"/>
          </a:p>
          <a:p>
            <a:r>
              <a:rPr lang="en-US" sz="2400" dirty="0"/>
              <a:t>Initialized using the first GPS measurement </a:t>
            </a:r>
          </a:p>
          <a:p>
            <a:r>
              <a:rPr lang="en-US" sz="2400" dirty="0"/>
              <a:t>Measurement uncertainty = 0.1 m/s</a:t>
            </a:r>
          </a:p>
          <a:p>
            <a:r>
              <a:rPr lang="en-US" sz="2400" dirty="0"/>
              <a:t>Average north velocity error</a:t>
            </a:r>
          </a:p>
          <a:p>
            <a:pPr lvl="1"/>
            <a:r>
              <a:rPr lang="en-US" sz="2400" dirty="0"/>
              <a:t>(Truth - Estimate) = - 0.0105 m/s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54F5B-E5F0-D799-A1DF-ADC9C7F6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06" y="1880665"/>
            <a:ext cx="5485714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160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Tractor velocity (upward):</a:t>
            </a:r>
            <a:endParaRPr lang="en-US" sz="2800" dirty="0"/>
          </a:p>
          <a:p>
            <a:r>
              <a:rPr lang="en-US" sz="2400" dirty="0"/>
              <a:t>Initialized using the first GPS measurement </a:t>
            </a:r>
          </a:p>
          <a:p>
            <a:r>
              <a:rPr lang="en-US" sz="2400" dirty="0"/>
              <a:t>Measurement uncertainty = 0.1 m/s</a:t>
            </a:r>
          </a:p>
          <a:p>
            <a:r>
              <a:rPr lang="en-US" sz="2400" dirty="0"/>
              <a:t>Average upward velocity error =</a:t>
            </a:r>
          </a:p>
          <a:p>
            <a:pPr lvl="1"/>
            <a:r>
              <a:rPr lang="en-US" sz="2400" dirty="0"/>
              <a:t>(Truth - Estimate) =  0.157 m/s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 descr="A graph of a graph showing a red line&#10;&#10;Description automatically generated">
            <a:extLst>
              <a:ext uri="{FF2B5EF4-FFF2-40B4-BE49-F238E27FC236}">
                <a16:creationId xmlns:a16="http://schemas.microsoft.com/office/drawing/2014/main" id="{70E2FB0C-2DCE-075F-7BEA-AFDDD04C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06" y="1880665"/>
            <a:ext cx="5485714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751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b="1" u="sng" dirty="0"/>
                  <a:t>Tractor roll angle:</a:t>
                </a:r>
                <a:endParaRPr lang="en-US" sz="2800" dirty="0"/>
              </a:p>
              <a:p>
                <a:r>
                  <a:rPr lang="en-US" sz="2400" dirty="0"/>
                  <a:t>Initialized using the true roll value </a:t>
                </a:r>
              </a:p>
              <a:p>
                <a:r>
                  <a:rPr lang="en-US" sz="2400" dirty="0"/>
                  <a:t>Measurement uncertainty = 0.01 rad (0.573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nb-NO" sz="2400" dirty="0"/>
              </a:p>
              <a:p>
                <a:r>
                  <a:rPr lang="nb-NO" sz="2400" dirty="0"/>
                  <a:t>Average roll error  = 0.460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40542DD-277E-FBBE-6D6D-9A5CE240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06" y="1880664"/>
            <a:ext cx="5485714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235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b="1" u="sng" dirty="0"/>
                  <a:t>Tractor pitch angle:</a:t>
                </a:r>
                <a:endParaRPr lang="en-US" sz="2800" dirty="0"/>
              </a:p>
              <a:p>
                <a:r>
                  <a:rPr lang="en-US" sz="2400" dirty="0"/>
                  <a:t>Initialized using the true pitch value </a:t>
                </a:r>
              </a:p>
              <a:p>
                <a:r>
                  <a:rPr lang="en-US" sz="2400" dirty="0"/>
                  <a:t>Measurement uncertainty = 0.01 rad (0.573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nb-NO" sz="2400" dirty="0"/>
              </a:p>
              <a:p>
                <a:r>
                  <a:rPr lang="nb-NO" sz="2400" dirty="0"/>
                  <a:t>Average pitch error  = -0.175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400" b="0" i="0" dirty="0">
                  <a:solidFill>
                    <a:srgbClr val="333333"/>
                  </a:solidFill>
                  <a:effectLst/>
                  <a:latin typeface="Courier New" panose="02070309020205020404" pitchFamily="49" charset="0"/>
                </a:endParaRPr>
              </a:p>
              <a:p>
                <a:pPr lvl="1"/>
                <a:r>
                  <a:rPr lang="en-US" sz="2400" dirty="0"/>
                  <a:t>A spike in the accelerometer measurement (x axis) caused a brief spike in the pitch angle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556857DB-2364-17FC-2DD9-B9224CD3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06" y="1880665"/>
            <a:ext cx="5485714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204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4EF9-81D2-3979-E291-3EE82757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Integration Architecture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582D1B-38E8-0C08-EAAD-612EB7E5175E}"/>
              </a:ext>
            </a:extLst>
          </p:cNvPr>
          <p:cNvSpPr txBox="1">
            <a:spLocks/>
          </p:cNvSpPr>
          <p:nvPr/>
        </p:nvSpPr>
        <p:spPr>
          <a:xfrm>
            <a:off x="1233984" y="1643739"/>
            <a:ext cx="9724031" cy="3683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400" dirty="0"/>
              <a:t>The integrated navigation solution is comprised of two components:</a:t>
            </a:r>
          </a:p>
          <a:p>
            <a:pPr lvl="1"/>
            <a:r>
              <a:rPr lang="en-US" sz="2400" dirty="0"/>
              <a:t>The inertial navigation solution</a:t>
            </a:r>
          </a:p>
          <a:p>
            <a:pPr lvl="1"/>
            <a:r>
              <a:rPr lang="en-US" sz="2400" dirty="0"/>
              <a:t>Global navigation satellite system</a:t>
            </a:r>
          </a:p>
          <a:p>
            <a:pPr marL="36900" indent="0">
              <a:buNone/>
            </a:pPr>
            <a:r>
              <a:rPr lang="en-US" sz="2400" dirty="0"/>
              <a:t>Based on the format of the GPS measurements a ‘loosely coupled’ INS/GNSS sensor fusion algorithm was developed.</a:t>
            </a:r>
          </a:p>
          <a:p>
            <a:pPr lvl="1"/>
            <a:r>
              <a:rPr lang="en-US" sz="2400" dirty="0"/>
              <a:t>‘Loosely coupled’ refers to using GNSS position and velocity measurements as inputs into the fusion algorithm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065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b="1" u="sng" dirty="0"/>
                  <a:t>Tractor yaw angle:</a:t>
                </a:r>
                <a:endParaRPr lang="en-US" sz="2800" dirty="0"/>
              </a:p>
              <a:p>
                <a:r>
                  <a:rPr lang="en-US" sz="2400" dirty="0"/>
                  <a:t>Initialized using the true yaw value </a:t>
                </a:r>
              </a:p>
              <a:p>
                <a:r>
                  <a:rPr lang="en-US" sz="2400" dirty="0"/>
                  <a:t>Measurement uncertainty = 0.01 rad (0.573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nb-NO" sz="2400" dirty="0"/>
              </a:p>
              <a:p>
                <a:r>
                  <a:rPr lang="nb-NO" sz="2400" dirty="0"/>
                  <a:t>Average yaw error = 7.450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Means tend be to skewed by outliers. After the brief transient period in the beginning, the mean error = </a:t>
                </a:r>
                <a:r>
                  <a:rPr lang="en-US" sz="2400" dirty="0">
                    <a:effectLst/>
                  </a:rPr>
                  <a:t>-0.922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nb-NO" sz="2400" dirty="0"/>
              </a:p>
              <a:p>
                <a:pPr indent="-34290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red lines and white text&#10;&#10;Description automatically generated">
            <a:extLst>
              <a:ext uri="{FF2B5EF4-FFF2-40B4-BE49-F238E27FC236}">
                <a16:creationId xmlns:a16="http://schemas.microsoft.com/office/drawing/2014/main" id="{EEA8E7ED-B775-075D-2FAE-209CE761D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06" y="1880664"/>
            <a:ext cx="5485714" cy="3657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3062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D187-966C-1F41-BC02-BB3D3CC5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1004-6A64-4323-FF77-21BEA86C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There where issues with some of the state estimates (particularly attitude)</a:t>
            </a:r>
          </a:p>
          <a:p>
            <a:r>
              <a:rPr lang="en-US" sz="2400" dirty="0"/>
              <a:t>The following slides will go into some of the reasons behind those issues</a:t>
            </a:r>
          </a:p>
          <a:p>
            <a:r>
              <a:rPr lang="en-US" sz="2400" dirty="0"/>
              <a:t>In addition, there were steps in the algorithm not fully explained, so they will get explored in this section.</a:t>
            </a:r>
          </a:p>
        </p:txBody>
      </p:sp>
    </p:spTree>
    <p:extLst>
      <p:ext uri="{BB962C8B-B14F-4D97-AF65-F5344CB8AC3E}">
        <p14:creationId xmlns:p14="http://schemas.microsoft.com/office/powerpoint/2010/main" val="110233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71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Attitude considerations:</a:t>
            </a:r>
          </a:p>
          <a:p>
            <a:r>
              <a:rPr lang="en-US" sz="2400" dirty="0"/>
              <a:t>Due to the tractor moving in a circle, the accelerometers will measure angular acceleration.</a:t>
            </a:r>
          </a:p>
          <a:p>
            <a:r>
              <a:rPr lang="en-US" sz="2400" dirty="0"/>
              <a:t>The centripetal (normal) component of the acceleration will contribute greatly to the accelerometer measurements.</a:t>
            </a:r>
          </a:p>
          <a:p>
            <a:pPr lvl="1"/>
            <a:r>
              <a:rPr lang="en-US" sz="2400" dirty="0"/>
              <a:t>This must be accounted for in the algorithm to maintain accurate angle estimates.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FA6DFF-A53B-5700-2CC6-4167B174E33F}"/>
              </a:ext>
            </a:extLst>
          </p:cNvPr>
          <p:cNvCxnSpPr>
            <a:cxnSpLocks/>
          </p:cNvCxnSpPr>
          <p:nvPr/>
        </p:nvCxnSpPr>
        <p:spPr>
          <a:xfrm flipV="1">
            <a:off x="10132619" y="2172096"/>
            <a:ext cx="0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2CE752-DA63-CDBB-59EC-527C423E0629}"/>
              </a:ext>
            </a:extLst>
          </p:cNvPr>
          <p:cNvCxnSpPr>
            <a:cxnSpLocks/>
          </p:cNvCxnSpPr>
          <p:nvPr/>
        </p:nvCxnSpPr>
        <p:spPr>
          <a:xfrm>
            <a:off x="10132619" y="3086496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B22E719-0105-CA0A-BA16-C5CA98CCADD9}"/>
              </a:ext>
            </a:extLst>
          </p:cNvPr>
          <p:cNvSpPr/>
          <p:nvPr/>
        </p:nvSpPr>
        <p:spPr>
          <a:xfrm>
            <a:off x="10109758" y="3063636"/>
            <a:ext cx="45720" cy="457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CFED8E-172E-B1E5-C1DC-C2E464B396FB}"/>
                  </a:ext>
                </a:extLst>
              </p:cNvPr>
              <p:cNvSpPr txBox="1"/>
              <p:nvPr/>
            </p:nvSpPr>
            <p:spPr>
              <a:xfrm>
                <a:off x="9990657" y="1825625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CFED8E-172E-B1E5-C1DC-C2E464B39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657" y="1825625"/>
                <a:ext cx="283922" cy="369332"/>
              </a:xfrm>
              <a:prstGeom prst="rect">
                <a:avLst/>
              </a:prstGeom>
              <a:blipFill>
                <a:blip r:embed="rId2"/>
                <a:stretch>
                  <a:fillRect r="-26087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5FBCBF-C649-ADD8-D2F7-842BFB58BBCA}"/>
              </a:ext>
            </a:extLst>
          </p:cNvPr>
          <p:cNvCxnSpPr>
            <a:cxnSpLocks/>
          </p:cNvCxnSpPr>
          <p:nvPr/>
        </p:nvCxnSpPr>
        <p:spPr>
          <a:xfrm flipV="1">
            <a:off x="7591101" y="2715669"/>
            <a:ext cx="0" cy="91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7397B-64E0-39D3-5514-07B93B735D15}"/>
              </a:ext>
            </a:extLst>
          </p:cNvPr>
          <p:cNvCxnSpPr>
            <a:cxnSpLocks/>
          </p:cNvCxnSpPr>
          <p:nvPr/>
        </p:nvCxnSpPr>
        <p:spPr>
          <a:xfrm>
            <a:off x="7591101" y="3630069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4E9F7B6-77EA-4901-3FA8-D7AE31B585D3}"/>
              </a:ext>
            </a:extLst>
          </p:cNvPr>
          <p:cNvSpPr/>
          <p:nvPr/>
        </p:nvSpPr>
        <p:spPr>
          <a:xfrm>
            <a:off x="7568240" y="3607209"/>
            <a:ext cx="45720" cy="457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3D3A02-BAB0-D4E9-2934-EE6C7AE8A452}"/>
                  </a:ext>
                </a:extLst>
              </p:cNvPr>
              <p:cNvSpPr txBox="1"/>
              <p:nvPr/>
            </p:nvSpPr>
            <p:spPr>
              <a:xfrm>
                <a:off x="11069878" y="2878970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3D3A02-BAB0-D4E9-2934-EE6C7AE8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878" y="2878970"/>
                <a:ext cx="283922" cy="369332"/>
              </a:xfrm>
              <a:prstGeom prst="rect">
                <a:avLst/>
              </a:prstGeom>
              <a:blipFill>
                <a:blip r:embed="rId3"/>
                <a:stretch>
                  <a:fillRect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CE4828-CC42-C46C-B027-72BA92E18D2A}"/>
                  </a:ext>
                </a:extLst>
              </p:cNvPr>
              <p:cNvSpPr txBox="1"/>
              <p:nvPr/>
            </p:nvSpPr>
            <p:spPr>
              <a:xfrm>
                <a:off x="9703823" y="2901830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FCE4828-CC42-C46C-B027-72BA92E18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823" y="2901830"/>
                <a:ext cx="283922" cy="369332"/>
              </a:xfrm>
              <a:prstGeom prst="rect">
                <a:avLst/>
              </a:prstGeom>
              <a:blipFill>
                <a:blip r:embed="rId4"/>
                <a:stretch>
                  <a:fillRect r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AF7D9A-CD6C-14EF-1823-FC37DC587703}"/>
                  </a:ext>
                </a:extLst>
              </p:cNvPr>
              <p:cNvSpPr txBox="1"/>
              <p:nvPr/>
            </p:nvSpPr>
            <p:spPr>
              <a:xfrm>
                <a:off x="7449139" y="2297469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AF7D9A-CD6C-14EF-1823-FC37DC587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9" y="2297469"/>
                <a:ext cx="283922" cy="369332"/>
              </a:xfrm>
              <a:prstGeom prst="rect">
                <a:avLst/>
              </a:prstGeom>
              <a:blipFill>
                <a:blip r:embed="rId5"/>
                <a:stretch>
                  <a:fillRect r="-4042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7301E4-37C8-868C-5085-F4A684118CFF}"/>
                  </a:ext>
                </a:extLst>
              </p:cNvPr>
              <p:cNvSpPr txBox="1"/>
              <p:nvPr/>
            </p:nvSpPr>
            <p:spPr>
              <a:xfrm>
                <a:off x="8505501" y="3433973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7301E4-37C8-868C-5085-F4A684118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501" y="3433973"/>
                <a:ext cx="283922" cy="369332"/>
              </a:xfrm>
              <a:prstGeom prst="rect">
                <a:avLst/>
              </a:prstGeom>
              <a:blipFill>
                <a:blip r:embed="rId6"/>
                <a:stretch>
                  <a:fillRect r="-40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93F1ED-807F-1A86-D2CA-561EE0525E9E}"/>
                  </a:ext>
                </a:extLst>
              </p:cNvPr>
              <p:cNvSpPr txBox="1"/>
              <p:nvPr/>
            </p:nvSpPr>
            <p:spPr>
              <a:xfrm>
                <a:off x="7231048" y="3329767"/>
                <a:ext cx="283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93F1ED-807F-1A86-D2CA-561EE0525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048" y="3329767"/>
                <a:ext cx="283922" cy="369332"/>
              </a:xfrm>
              <a:prstGeom prst="rect">
                <a:avLst/>
              </a:prstGeom>
              <a:blipFill>
                <a:blip r:embed="rId7"/>
                <a:stretch>
                  <a:fillRect r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758934-D2AE-E8AC-3AD8-0A9BABD13DD9}"/>
                  </a:ext>
                </a:extLst>
              </p:cNvPr>
              <p:cNvSpPr txBox="1"/>
              <p:nvPr/>
            </p:nvSpPr>
            <p:spPr>
              <a:xfrm>
                <a:off x="7636752" y="3191345"/>
                <a:ext cx="1142356" cy="371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758934-D2AE-E8AC-3AD8-0A9BABD13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52" y="3191345"/>
                <a:ext cx="1142356" cy="371255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A19394-D219-CC7D-4C96-C0388041DDA4}"/>
              </a:ext>
            </a:extLst>
          </p:cNvPr>
          <p:cNvCxnSpPr>
            <a:cxnSpLocks/>
          </p:cNvCxnSpPr>
          <p:nvPr/>
        </p:nvCxnSpPr>
        <p:spPr>
          <a:xfrm>
            <a:off x="7591100" y="3659593"/>
            <a:ext cx="0" cy="5774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730FC3-BBD6-D8E7-CE8B-C789787F38A3}"/>
              </a:ext>
            </a:extLst>
          </p:cNvPr>
          <p:cNvCxnSpPr/>
          <p:nvPr/>
        </p:nvCxnSpPr>
        <p:spPr>
          <a:xfrm>
            <a:off x="7636752" y="3630069"/>
            <a:ext cx="51935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06DDCC6-1412-1EBB-9C7E-C3EE9C3862F8}"/>
                  </a:ext>
                </a:extLst>
              </p:cNvPr>
              <p:cNvSpPr txBox="1"/>
              <p:nvPr/>
            </p:nvSpPr>
            <p:spPr>
              <a:xfrm>
                <a:off x="7013753" y="4235100"/>
                <a:ext cx="114235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06DDCC6-1412-1EBB-9C7E-C3EE9C386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753" y="4235100"/>
                <a:ext cx="11423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F4AACB30-A8CF-2EE5-2460-37FE3912D1F2}"/>
              </a:ext>
            </a:extLst>
          </p:cNvPr>
          <p:cNvSpPr/>
          <p:nvPr/>
        </p:nvSpPr>
        <p:spPr>
          <a:xfrm>
            <a:off x="6433093" y="3630069"/>
            <a:ext cx="2286000" cy="2286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2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Attitude considerations (cont.):</a:t>
                </a:r>
              </a:p>
              <a:p>
                <a:r>
                  <a:rPr lang="en-US" sz="2800" dirty="0"/>
                  <a:t>Here is the body rate the gyroscope measured about the tractor’s “Z” axis.</a:t>
                </a:r>
              </a:p>
              <a:p>
                <a:r>
                  <a:rPr lang="en-US" sz="2800" dirty="0"/>
                  <a:t>The large jump could be interpreted as a faulty signal; however, the body rate afterwards remain constant at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0.35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kern="1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20 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This shows the turn rate (according to the gyroscope) was constant.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0AC40AD4-7D9A-67AC-737D-E87B9FB3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06" y="1880667"/>
            <a:ext cx="4901587" cy="3530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5317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Attitude considerations (cont.):</a:t>
                </a:r>
              </a:p>
              <a:p>
                <a:r>
                  <a:rPr lang="en-US" sz="2400" dirty="0"/>
                  <a:t>Using only the raw accelerometer measurements and the equations from the earlier slides, the roll angle is accurate until the centripetal acceleration occurs. </a:t>
                </a:r>
              </a:p>
              <a:p>
                <a:r>
                  <a:rPr lang="en-US" sz="2400" dirty="0"/>
                  <a:t>Once then, a bias in the roll angle gets produced.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was no longer a good fit for this situation.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red lines and blue lines&#10;&#10;Description automatically generated">
            <a:extLst>
              <a:ext uri="{FF2B5EF4-FFF2-40B4-BE49-F238E27FC236}">
                <a16:creationId xmlns:a16="http://schemas.microsoft.com/office/drawing/2014/main" id="{8163EB6C-1B88-B7CC-A996-5E80CE05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06" y="1880667"/>
            <a:ext cx="4850793" cy="3530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4824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Attitude considerations (cont.):</a:t>
                </a:r>
              </a:p>
              <a:p>
                <a:pPr indent="-342900"/>
                <a:r>
                  <a:rPr lang="en-US" sz="2400" dirty="0"/>
                  <a:t>Here shows the centripetal acceleration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where the angular velocity is the body rate the gyroscope measured about the tractor’s “Z” axis.</a:t>
                </a:r>
              </a:p>
              <a:p>
                <a:pPr indent="-342900"/>
                <a:endParaRPr lang="en-US" sz="2400" dirty="0"/>
              </a:p>
              <a:p>
                <a:pPr indent="-342900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1071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a blue line&#10;&#10;Description automatically generated">
            <a:extLst>
              <a:ext uri="{FF2B5EF4-FFF2-40B4-BE49-F238E27FC236}">
                <a16:creationId xmlns:a16="http://schemas.microsoft.com/office/drawing/2014/main" id="{C95B3046-6055-C070-E8E3-8D9131895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606" y="1880667"/>
            <a:ext cx="4977778" cy="3530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600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7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Attitude considerations (cont.):</a:t>
            </a:r>
          </a:p>
          <a:p>
            <a:pPr indent="-342900"/>
            <a:r>
              <a:rPr lang="en-US" sz="2400" dirty="0"/>
              <a:t>After accounting for this added acceleration, the roll angle was closer to the truth (albeit still noisy due to the nature of accelerometers)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C06E82AB-A589-7D53-0B48-DD2E7B4C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06" y="1880667"/>
            <a:ext cx="4876190" cy="3530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880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071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Attitude considerations (cont.):</a:t>
            </a:r>
          </a:p>
          <a:p>
            <a:r>
              <a:rPr lang="en-US" sz="2400" dirty="0"/>
              <a:t>After a brief transient period, the heading estimates match the truth data very well. </a:t>
            </a:r>
          </a:p>
          <a:p>
            <a:r>
              <a:rPr lang="en-US" sz="2400" dirty="0"/>
              <a:t>The transient period is perhaps due to the nature of the UKF. There have been issues in the past where estimates are not “latching on” right away.</a:t>
            </a:r>
          </a:p>
          <a:p>
            <a:r>
              <a:rPr lang="en-US" sz="2400" dirty="0"/>
              <a:t>It could also be due to the GPS measurements at the early part of the run.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 descr="A graph of a graph showing a number of different angles&#10;&#10;Description automatically generated with medium confidence">
            <a:extLst>
              <a:ext uri="{FF2B5EF4-FFF2-40B4-BE49-F238E27FC236}">
                <a16:creationId xmlns:a16="http://schemas.microsoft.com/office/drawing/2014/main" id="{EFE48AD9-782C-8930-C634-3EA987C4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06" y="1880666"/>
            <a:ext cx="5041270" cy="3530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12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improvements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Kalman Filter downfalls</a:t>
                </a:r>
              </a:p>
              <a:p>
                <a:r>
                  <a:rPr lang="en-US" sz="2400" dirty="0"/>
                  <a:t>The Kalman filter can provide information on estimates relative to measured states; however, although it can estimate unmeasured states, there is not a way to determine performance of those states in real-time.</a:t>
                </a:r>
              </a:p>
              <a:p>
                <a:r>
                  <a:rPr lang="en-US" sz="2400" dirty="0"/>
                  <a:t>The innovation covariance matrix can provide the uncertainty related to the residual (measurement – predicted state)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residu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𝑆𝑐𝑎𝑙𝑒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then increase the process noise on that state.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417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improvements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Unscented Kalman Filter downfalls</a:t>
                </a:r>
              </a:p>
              <a:p>
                <a:r>
                  <a:rPr lang="en-US" sz="2400" dirty="0"/>
                  <a:t>To obtain sigma vectors, the “square root” of the covariance matrix gets produced. </a:t>
                </a:r>
              </a:p>
              <a:p>
                <a:r>
                  <a:rPr lang="en-US" sz="2400" dirty="0"/>
                  <a:t>A popular method of doing this is by the Cholesky Decomposition</a:t>
                </a:r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lvl="1"/>
                <a:r>
                  <a:rPr lang="en-US" sz="2400" dirty="0"/>
                  <a:t>In scalar form: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therefore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rad>
                  </m:oMath>
                </a14:m>
                <a:endParaRPr lang="en-US" sz="2400" dirty="0"/>
              </a:p>
              <a:p>
                <a:r>
                  <a:rPr lang="en-US" sz="2400" dirty="0"/>
                  <a:t>For this to work, the matrix must be positive definite </a:t>
                </a:r>
              </a:p>
              <a:p>
                <a:pPr lvl="1"/>
                <a:r>
                  <a:rPr lang="en-US" sz="2400" dirty="0"/>
                  <a:t>This means many things, for this application, the focus is that the eigenvalues of the covariance matrix must be real and positive.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14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2C82-1E7F-CAB2-9CE2-3F2339B7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Loosely Coupled Integration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77E118F-BDF1-CEC4-575B-849A995B8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Total State INS/GNSS integration architecture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A1CCA-0B33-11C2-4FDD-FB380BAF1B28}"/>
              </a:ext>
            </a:extLst>
          </p:cNvPr>
          <p:cNvSpPr/>
          <p:nvPr/>
        </p:nvSpPr>
        <p:spPr>
          <a:xfrm>
            <a:off x="1414905" y="3640251"/>
            <a:ext cx="4662791" cy="169909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5365F-F915-C122-6BFB-FBA032FF05C6}"/>
              </a:ext>
            </a:extLst>
          </p:cNvPr>
          <p:cNvSpPr/>
          <p:nvPr/>
        </p:nvSpPr>
        <p:spPr>
          <a:xfrm>
            <a:off x="1793608" y="2612451"/>
            <a:ext cx="1408343" cy="81654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GNSS user equipment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85BA1-C65C-3CB6-D6F8-03D2845CE29E}"/>
              </a:ext>
            </a:extLst>
          </p:cNvPr>
          <p:cNvSpPr/>
          <p:nvPr/>
        </p:nvSpPr>
        <p:spPr>
          <a:xfrm>
            <a:off x="1674309" y="3878873"/>
            <a:ext cx="1646942" cy="101012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96D11-D16B-2E85-BD19-155EE8B44FA7}"/>
              </a:ext>
            </a:extLst>
          </p:cNvPr>
          <p:cNvSpPr/>
          <p:nvPr/>
        </p:nvSpPr>
        <p:spPr>
          <a:xfrm>
            <a:off x="4300102" y="2611976"/>
            <a:ext cx="1408343" cy="81654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IMU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4F393-6DF4-ADAD-A909-BA930F47A6C8}"/>
              </a:ext>
            </a:extLst>
          </p:cNvPr>
          <p:cNvSpPr/>
          <p:nvPr/>
        </p:nvSpPr>
        <p:spPr>
          <a:xfrm>
            <a:off x="4180803" y="3878873"/>
            <a:ext cx="1646942" cy="101012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EE2387-058E-E33C-7D62-4115F8C0A8AA}"/>
              </a:ext>
            </a:extLst>
          </p:cNvPr>
          <p:cNvSpPr txBox="1"/>
          <p:nvPr/>
        </p:nvSpPr>
        <p:spPr>
          <a:xfrm>
            <a:off x="2094083" y="4942958"/>
            <a:ext cx="3304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Sensor Fusion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CFD82-17B8-CA41-79D8-FEFD38B7C2D6}"/>
              </a:ext>
            </a:extLst>
          </p:cNvPr>
          <p:cNvSpPr txBox="1"/>
          <p:nvPr/>
        </p:nvSpPr>
        <p:spPr>
          <a:xfrm>
            <a:off x="1730514" y="4060771"/>
            <a:ext cx="1534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Measurement Update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4176F-68FD-305E-C50C-0BCF9451C376}"/>
              </a:ext>
            </a:extLst>
          </p:cNvPr>
          <p:cNvSpPr txBox="1"/>
          <p:nvPr/>
        </p:nvSpPr>
        <p:spPr>
          <a:xfrm>
            <a:off x="4237558" y="4041897"/>
            <a:ext cx="15345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System Propagation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FA4BA5-7EC2-7050-9800-F72A918CB7E9}"/>
              </a:ext>
            </a:extLst>
          </p:cNvPr>
          <p:cNvCxnSpPr>
            <a:stCxn id="8" idx="2"/>
            <a:endCxn id="4" idx="0"/>
          </p:cNvCxnSpPr>
          <p:nvPr/>
        </p:nvCxnSpPr>
        <p:spPr>
          <a:xfrm>
            <a:off x="2497780" y="3429000"/>
            <a:ext cx="0" cy="449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77918A-F5F9-9478-353D-8D8D56343704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5004274" y="3428525"/>
            <a:ext cx="0" cy="450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8E8559E-56AA-1858-AC4E-091781A5C35B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3321251" y="4383938"/>
            <a:ext cx="8595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C32D70-C74C-3819-5257-E0387BEA8BC8}"/>
              </a:ext>
            </a:extLst>
          </p:cNvPr>
          <p:cNvCxnSpPr>
            <a:stCxn id="11" idx="3"/>
          </p:cNvCxnSpPr>
          <p:nvPr/>
        </p:nvCxnSpPr>
        <p:spPr>
          <a:xfrm>
            <a:off x="5827745" y="4383938"/>
            <a:ext cx="7882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647D227-C75A-4720-1D59-078A6CC8F969}"/>
              </a:ext>
            </a:extLst>
          </p:cNvPr>
          <p:cNvSpPr/>
          <p:nvPr/>
        </p:nvSpPr>
        <p:spPr>
          <a:xfrm>
            <a:off x="6615961" y="3975661"/>
            <a:ext cx="1408343" cy="816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Integrated Navigation Solution</a:t>
            </a:r>
          </a:p>
        </p:txBody>
      </p:sp>
    </p:spTree>
    <p:extLst>
      <p:ext uri="{BB962C8B-B14F-4D97-AF65-F5344CB8AC3E}">
        <p14:creationId xmlns:p14="http://schemas.microsoft.com/office/powerpoint/2010/main" val="1975146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improvements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Unscented Kalman Filter downfalls (cont.)</a:t>
                </a:r>
              </a:p>
              <a:p>
                <a:r>
                  <a:rPr lang="en-US" sz="2400" dirty="0"/>
                  <a:t>One way to get around a potential negative eigenvalue (or negative determinant) is to: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Find the eigenvectors and eigenvalues of the covariance matrix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Replace the negative eigenvalues with 0 (or a very small positive value)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Reconstruct the covariance matrix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097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Unscented Kalman Filter downfalls (cont.)</a:t>
            </a:r>
          </a:p>
          <a:p>
            <a:r>
              <a:rPr lang="en-US" sz="2400" dirty="0"/>
              <a:t>One method of utilizing the algorithm involves generating 2n+1 sigma vectors. The mean value (using the previous estimate or the initial value) as well as an even number of vectors around the mean.</a:t>
            </a:r>
          </a:p>
          <a:p>
            <a:r>
              <a:rPr lang="en-US" sz="2400" dirty="0"/>
              <a:t>The more states in the algorithm, the more sigma vectors (sigma points).</a:t>
            </a:r>
          </a:p>
          <a:p>
            <a:r>
              <a:rPr lang="en-US" sz="2400" dirty="0"/>
              <a:t>This potentially can dramatically slow down the algorithm.</a:t>
            </a:r>
          </a:p>
          <a:p>
            <a:r>
              <a:rPr lang="en-US" sz="2400" dirty="0"/>
              <a:t>Depending on hardware limitations, the UKF might be better for simulation purposes and the EKF (or another variation) could be utilized for real-time applications.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317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C799-13DA-8B22-BC57-E32CCD55F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95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Time constraints</a:t>
            </a:r>
          </a:p>
          <a:p>
            <a:r>
              <a:rPr lang="en-US" sz="2200" dirty="0"/>
              <a:t>If given unlimited time, a multiple solution approach could have been examined.</a:t>
            </a:r>
          </a:p>
          <a:p>
            <a:r>
              <a:rPr lang="en-US" sz="2200" dirty="0"/>
              <a:t>A few examples include:</a:t>
            </a:r>
          </a:p>
          <a:p>
            <a:pPr lvl="1"/>
            <a:r>
              <a:rPr lang="en-US" sz="2200" dirty="0"/>
              <a:t>EKF vs UKF comparison</a:t>
            </a:r>
          </a:p>
          <a:p>
            <a:pPr lvl="1"/>
            <a:r>
              <a:rPr lang="en-US" sz="2200" dirty="0"/>
              <a:t>Total state vs Error State implementation</a:t>
            </a:r>
          </a:p>
          <a:p>
            <a:pPr lvl="1"/>
            <a:r>
              <a:rPr lang="en-US" sz="2200" dirty="0"/>
              <a:t>Selection of different states (perhaps different frame or different quantities such as latitude and longitude)</a:t>
            </a:r>
          </a:p>
          <a:p>
            <a:r>
              <a:rPr lang="en-US" sz="2200" dirty="0"/>
              <a:t>Accounting for more sources of error in the algorithm </a:t>
            </a:r>
          </a:p>
          <a:p>
            <a:pPr lvl="1"/>
            <a:r>
              <a:rPr lang="en-US" sz="2200" dirty="0"/>
              <a:t>A ‘spike’ detection method to check for jumps in measurements.</a:t>
            </a:r>
          </a:p>
          <a:p>
            <a:pPr lvl="1"/>
            <a:r>
              <a:rPr lang="en-US" sz="2200" dirty="0"/>
              <a:t>A more robust integration technique such as a 4</a:t>
            </a:r>
            <a:r>
              <a:rPr lang="en-US" sz="2200" baseline="30000" dirty="0"/>
              <a:t>th</a:t>
            </a:r>
            <a:r>
              <a:rPr lang="en-US" sz="2200" dirty="0"/>
              <a:t> order Runge-</a:t>
            </a:r>
            <a:r>
              <a:rPr lang="en-US" sz="2200" dirty="0" err="1"/>
              <a:t>Kutta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51528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6E08-C808-3D7B-7CBB-4E5EE48B68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147473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7D39-9476-3D5E-4E35-DCA871A5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79CF4A-67A8-0429-6F77-153D733F7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6900" indent="0">
                  <a:buNone/>
                </a:pPr>
                <a:r>
                  <a:rPr lang="en-US" sz="2400" dirty="0"/>
                  <a:t>The attitude increment in the code was done via a different method than what was shown in an earlier slide.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sz="2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2!</m:t>
                        </m:r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+…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Ω</m:t>
                                        </m:r>
                                        <m:r>
                                          <a:rPr lang="en-US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</m:e>
                    </m:d>
                    <m:r>
                      <m:rPr>
                        <m:sty m:val="p"/>
                      </m:rPr>
                      <a:rPr lang="en-US" sz="2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Ω</m:t>
                                        </m:r>
                                        <m:r>
                                          <a:rPr lang="en-US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</m:e>
                    </m:d>
                    <m:sSup>
                      <m:s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𝑠𝑖𝑛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𝑐𝑜𝑠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≈  </m:t>
                    </m:r>
                    <m:sSubSup>
                      <m:sSub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e>
                    </m:d>
                    <m:sSubSup>
                      <m:sSub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79CF4A-67A8-0429-6F77-153D733F7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592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7D39-9476-3D5E-4E35-DCA871A5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79CF4A-67A8-0429-6F77-153D733F7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6900" indent="0">
                  <a:buNone/>
                </a:pPr>
                <a:r>
                  <a:rPr lang="en-US" sz="2400" dirty="0"/>
                  <a:t>Like the previous slide, the specific force was also done in a different way.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𝑐𝑜𝑠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sz="2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1 −</m:t>
                        </m:r>
                        <m:f>
                          <m:f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𝑠𝑖𝑛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d>
                    <m:sSup>
                      <m:s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e>
                    </m:d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≈  </m:t>
                    </m:r>
                    <m:sSubSup>
                      <m:sSub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e>
                    </m:d>
                    <m:sSubSup>
                      <m:sSub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e>
                    </m:d>
                    <m:sSubSup>
                      <m:sSub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bSup>
                    <m:r>
                      <a:rPr lang="en-US" sz="2400" b="0" i="1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79CF4A-67A8-0429-6F77-153D733F7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66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7D39-9476-3D5E-4E35-DCA871A5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79CF4A-67A8-0429-6F77-153D733F7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51499"/>
                <a:ext cx="10353762" cy="4058751"/>
              </a:xfrm>
            </p:spPr>
            <p:txBody>
              <a:bodyPr>
                <a:normAutofit lnSpcReduction="10000"/>
              </a:bodyPr>
              <a:lstStyle/>
              <a:p>
                <a:pPr marL="36900" indent="0">
                  <a:buNone/>
                </a:pPr>
                <a:r>
                  <a:rPr lang="en-US" dirty="0"/>
                  <a:t>The Earth’s gravitational field was modeled via the equation below.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𝐼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1−5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sup>
                                                  </m:sSubSup>
                                                </m:num>
                                                <m:den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𝐼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1−5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sup>
                                                  </m:sSubSup>
                                                </m:num>
                                                <m:den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𝐼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3−5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𝑝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sup>
                                                  </m:sSubSup>
                                                </m:num>
                                                <m:den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sz="2000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𝐼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At sea level this effectively results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−9.8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79CF4A-67A8-0429-6F77-153D733F7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51499"/>
                <a:ext cx="10353762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35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F7CF-E003-1044-2026-62B6A22B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30330-2CC5-C90A-46AB-DCE4DF299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Paul D. Groves (2008). </a:t>
            </a:r>
            <a:r>
              <a:rPr lang="en-US" i="1" dirty="0"/>
              <a:t>Principles of GNSS, Inertial, and </a:t>
            </a:r>
            <a:r>
              <a:rPr lang="en-US" i="1" dirty="0" err="1"/>
              <a:t>Multisensor</a:t>
            </a:r>
            <a:r>
              <a:rPr lang="en-US" i="1" dirty="0"/>
              <a:t> Integrated</a:t>
            </a:r>
          </a:p>
          <a:p>
            <a:pPr marL="450000" lvl="1" indent="0">
              <a:buNone/>
            </a:pPr>
            <a:r>
              <a:rPr lang="en-US" i="1" dirty="0"/>
              <a:t>         Navigation Systems</a:t>
            </a:r>
            <a:r>
              <a:rPr lang="en-US" dirty="0"/>
              <a:t>. GNSS Technology and Application.</a:t>
            </a:r>
          </a:p>
          <a:p>
            <a:r>
              <a:rPr lang="en-US" dirty="0"/>
              <a:t>Stevens, B.L., Lewis, F.L., &amp; Johnson, E.N. (2016). </a:t>
            </a:r>
            <a:r>
              <a:rPr lang="en-US" i="1" dirty="0"/>
              <a:t>Aircraft control and simulation: 	dynamics,     	        controls design, and autonomous systems</a:t>
            </a:r>
            <a:r>
              <a:rPr lang="en-US" dirty="0"/>
              <a:t>. John Wiley &amp; Sons.</a:t>
            </a:r>
          </a:p>
          <a:p>
            <a:r>
              <a:rPr lang="en-US" dirty="0" err="1"/>
              <a:t>Zarchan</a:t>
            </a:r>
            <a:r>
              <a:rPr lang="en-US" dirty="0"/>
              <a:t>, P., &amp; </a:t>
            </a:r>
            <a:r>
              <a:rPr lang="en-US" dirty="0" err="1"/>
              <a:t>Musoff</a:t>
            </a:r>
            <a:r>
              <a:rPr lang="en-US" dirty="0"/>
              <a:t>, H. (2015). </a:t>
            </a:r>
            <a:r>
              <a:rPr lang="en-US" i="1" dirty="0"/>
              <a:t>Progress in astronautics and aeronautics. Volume 246, 	  	      	         Fundamentals of Kalman filtering: a practical approach</a:t>
            </a:r>
            <a:r>
              <a:rPr lang="en-US" dirty="0"/>
              <a:t>. American Institute of     	      			 Aeronautics And Astronautics.</a:t>
            </a:r>
          </a:p>
        </p:txBody>
      </p:sp>
    </p:spTree>
    <p:extLst>
      <p:ext uri="{BB962C8B-B14F-4D97-AF65-F5344CB8AC3E}">
        <p14:creationId xmlns:p14="http://schemas.microsoft.com/office/powerpoint/2010/main" val="209017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4EF9-81D2-3979-E291-3EE82757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7EEB9-9E0B-B192-E749-48D7C295B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19706"/>
            <a:ext cx="9724031" cy="368335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400" dirty="0"/>
              <a:t>Some of the general assumptions involved in the exercise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effects of the earth’s gravitational field on the tractor could be assumed to be constant due to the lack of variation in latitude and longitude.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Like the previous point, the rotation of the earth will cause very minor effects on the gyroscope readings due to the lack of latitude and longitude variation.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Both the GPS and IMU are collocated and mounted to the vehicle body center of gravity.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Sensors are not ideal and potentially contain noise and biases.</a:t>
            </a:r>
          </a:p>
        </p:txBody>
      </p:sp>
    </p:spTree>
    <p:extLst>
      <p:ext uri="{BB962C8B-B14F-4D97-AF65-F5344CB8AC3E}">
        <p14:creationId xmlns:p14="http://schemas.microsoft.com/office/powerpoint/2010/main" val="219553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2C82-1E7F-CAB2-9CE2-3F2339B7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Navigation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A1CCA-0B33-11C2-4FDD-FB380BAF1B28}"/>
              </a:ext>
            </a:extLst>
          </p:cNvPr>
          <p:cNvSpPr/>
          <p:nvPr/>
        </p:nvSpPr>
        <p:spPr>
          <a:xfrm>
            <a:off x="1634382" y="2670561"/>
            <a:ext cx="2741775" cy="2286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D2EFE8-3A89-CE6F-234C-6CB53A5C56BC}"/>
              </a:ext>
            </a:extLst>
          </p:cNvPr>
          <p:cNvSpPr/>
          <p:nvPr/>
        </p:nvSpPr>
        <p:spPr>
          <a:xfrm>
            <a:off x="1769692" y="3332859"/>
            <a:ext cx="2471158" cy="4842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axis accelerometer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5365F-F915-C122-6BFB-FBA032FF05C6}"/>
              </a:ext>
            </a:extLst>
          </p:cNvPr>
          <p:cNvSpPr/>
          <p:nvPr/>
        </p:nvSpPr>
        <p:spPr>
          <a:xfrm>
            <a:off x="1769691" y="4045008"/>
            <a:ext cx="2471158" cy="48426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3 axis gyroscope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75B5D-6944-1E7A-C60F-66D713317F76}"/>
              </a:ext>
            </a:extLst>
          </p:cNvPr>
          <p:cNvSpPr txBox="1"/>
          <p:nvPr/>
        </p:nvSpPr>
        <p:spPr>
          <a:xfrm>
            <a:off x="2339410" y="2841476"/>
            <a:ext cx="12818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IMU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8A4E0-A3C7-3124-EF0C-59A2F7EE4744}"/>
              </a:ext>
            </a:extLst>
          </p:cNvPr>
          <p:cNvSpPr/>
          <p:nvPr/>
        </p:nvSpPr>
        <p:spPr>
          <a:xfrm>
            <a:off x="4967242" y="3048000"/>
            <a:ext cx="1740490" cy="15240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0F619-A6C0-1FA9-CCBA-081098B42771}"/>
              </a:ext>
            </a:extLst>
          </p:cNvPr>
          <p:cNvSpPr txBox="1"/>
          <p:nvPr/>
        </p:nvSpPr>
        <p:spPr>
          <a:xfrm>
            <a:off x="5212597" y="3486834"/>
            <a:ext cx="13298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Navigation Processor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05C234-ED73-46DC-8588-CBC43E949591}"/>
              </a:ext>
            </a:extLst>
          </p:cNvPr>
          <p:cNvCxnSpPr/>
          <p:nvPr/>
        </p:nvCxnSpPr>
        <p:spPr>
          <a:xfrm>
            <a:off x="4243878" y="4283044"/>
            <a:ext cx="707874" cy="9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AF6745-85D1-37ED-985D-4FE08ECEEF2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240850" y="3574990"/>
            <a:ext cx="7263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464506-8AE0-5D01-D516-C5EEE10AB793}"/>
              </a:ext>
            </a:extLst>
          </p:cNvPr>
          <p:cNvCxnSpPr>
            <a:cxnSpLocks/>
          </p:cNvCxnSpPr>
          <p:nvPr/>
        </p:nvCxnSpPr>
        <p:spPr>
          <a:xfrm flipV="1">
            <a:off x="5839092" y="4584995"/>
            <a:ext cx="2847" cy="410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992D38-3B20-EFCE-32E6-3B955B73F154}"/>
              </a:ext>
            </a:extLst>
          </p:cNvPr>
          <p:cNvSpPr/>
          <p:nvPr/>
        </p:nvSpPr>
        <p:spPr>
          <a:xfrm>
            <a:off x="4960121" y="4992167"/>
            <a:ext cx="1744765" cy="5982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Gravitational Field 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7C0F42-C655-B435-ECC6-220B3CC2A9BD}"/>
              </a:ext>
            </a:extLst>
          </p:cNvPr>
          <p:cNvCxnSpPr>
            <a:cxnSpLocks/>
          </p:cNvCxnSpPr>
          <p:nvPr/>
        </p:nvCxnSpPr>
        <p:spPr>
          <a:xfrm flipH="1">
            <a:off x="5877545" y="2645100"/>
            <a:ext cx="4274" cy="394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EF2987-1D9F-D177-08C3-FECAC3BA4B3E}"/>
              </a:ext>
            </a:extLst>
          </p:cNvPr>
          <p:cNvSpPr/>
          <p:nvPr/>
        </p:nvSpPr>
        <p:spPr>
          <a:xfrm>
            <a:off x="4967241" y="2043868"/>
            <a:ext cx="1744765" cy="5982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Initial Conditions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9783BA-1DB1-0BB3-6AFF-D77B425D586B}"/>
              </a:ext>
            </a:extLst>
          </p:cNvPr>
          <p:cNvCxnSpPr>
            <a:cxnSpLocks/>
          </p:cNvCxnSpPr>
          <p:nvPr/>
        </p:nvCxnSpPr>
        <p:spPr>
          <a:xfrm>
            <a:off x="6700792" y="3820145"/>
            <a:ext cx="707874" cy="2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B35E0B-0849-D8B1-504F-97F45E1F32B8}"/>
                  </a:ext>
                </a:extLst>
              </p:cNvPr>
              <p:cNvSpPr txBox="1"/>
              <p:nvPr/>
            </p:nvSpPr>
            <p:spPr>
              <a:xfrm>
                <a:off x="7577847" y="3439805"/>
                <a:ext cx="1446486" cy="745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𝑜𝑠𝑖𝑡𝑖𝑜𝑛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𝑣𝑒𝑙𝑜𝑐𝑖𝑡𝑦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𝑜𝑟𝑖𝑒𝑛𝑡𝑎𝑡𝑖𝑜𝑛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B35E0B-0849-D8B1-504F-97F45E1F3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847" y="3439805"/>
                <a:ext cx="1446486" cy="7455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1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5159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Attitude Update:</a:t>
                </a:r>
              </a:p>
              <a:p>
                <a:r>
                  <a:rPr lang="en-US" sz="2400" dirty="0"/>
                  <a:t>Quantities: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𝑜𝑙𝑙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𝑃𝑖𝑡𝑐h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𝑌𝑎𝑤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r>
                                    <a:rPr lang="en-US" sz="24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en-US" sz="24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𝐺𝑦𝑟𝑜𝑠𝑐𝑜𝑝𝑒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𝑏𝑜𝑑𝑦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𝑚𝑒𝑎𝑠𝑢𝑟𝑒𝑚𝑒𝑛𝑡𝑠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𝑎𝑏𝑜𝑢𝑡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400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Body to inertial frame direction cosine matrix (DCM):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515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81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5159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Attitude Update (cont.):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/>
                  <a:t>Derivative of the DCM: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sSup>
                      <m:sSup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p>
                    </m:s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p>
                        </m:s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p>
                    </m:s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/>
                  <a:t>Skew symmetric matrix of the angular rate.</a:t>
                </a:r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5159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07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10C69-68A8-A3DB-10FD-1BBD41E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25622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Attitude Update (cont.):</a:t>
                </a:r>
              </a:p>
              <a:p>
                <a:r>
                  <a:rPr lang="en-US" sz="2400" dirty="0"/>
                  <a:t>Integrating the DCM derivative leads to: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d>
                      <m:dPr>
                        <m:ctrlP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6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sup>
                    </m:sSubSup>
                    <m:d>
                      <m:dPr>
                        <m:ctrlP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6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US" sz="26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 sz="26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600" i="1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lvl="1"/>
                <a:r>
                  <a:rPr lang="en-US" sz="24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Ω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Taylor series expansion gives 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sz="24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2!</m:t>
                        </m:r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+…</m:t>
                    </m:r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  <m:r>
                      <a:rPr lang="en-US" sz="2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+…</m:t>
                    </m:r>
                  </m:oMath>
                </a14:m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sampling time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kern="1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for a 100 Hz IMU is 0.01 seconds. Over multiple Taylor series expressions, it can be assumed that the incremental difference could be negligible.</a:t>
                </a:r>
              </a:p>
              <a:p>
                <a:pPr lvl="1"/>
                <a:endParaRPr lang="en-US" sz="24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DC799-13DA-8B22-BC57-E32CCD55F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25622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015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C60B4F-BC3B-4500-94A0-12B650EB3A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B1A62B-AC56-4FF8-A85C-85C0B480DA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E2ACFD-A954-4AE5-A646-04099F700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2479</Words>
  <Application>Microsoft Office PowerPoint</Application>
  <PresentationFormat>Widescreen</PresentationFormat>
  <Paragraphs>329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Calisto MT</vt:lpstr>
      <vt:lpstr>Cambria Math</vt:lpstr>
      <vt:lpstr>Courier New</vt:lpstr>
      <vt:lpstr>Wingdings 2</vt:lpstr>
      <vt:lpstr>Slate</vt:lpstr>
      <vt:lpstr>State Estimation Exercise Completed By: Darius Mensah 11/13/2023</vt:lpstr>
      <vt:lpstr>Overview</vt:lpstr>
      <vt:lpstr>Integration Architecture</vt:lpstr>
      <vt:lpstr>Loosely Coupled Integration</vt:lpstr>
      <vt:lpstr>Assumptions</vt:lpstr>
      <vt:lpstr>Inertial Navigation</vt:lpstr>
      <vt:lpstr>Navigation Equations</vt:lpstr>
      <vt:lpstr>Navigation Equations</vt:lpstr>
      <vt:lpstr>Navigation Equations</vt:lpstr>
      <vt:lpstr>Navigation Equations</vt:lpstr>
      <vt:lpstr>Navigation Equations</vt:lpstr>
      <vt:lpstr>Navigation Equations</vt:lpstr>
      <vt:lpstr>Methods of implementation</vt:lpstr>
      <vt:lpstr>Methods of implementation</vt:lpstr>
      <vt:lpstr>Methods of implementation</vt:lpstr>
      <vt:lpstr>Methods of implementation</vt:lpstr>
      <vt:lpstr>Methods of implementation</vt:lpstr>
      <vt:lpstr>Methods of implementation</vt:lpstr>
      <vt:lpstr>Methods of implementation</vt:lpstr>
      <vt:lpstr>Methods of implementation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Analysis</vt:lpstr>
      <vt:lpstr>Analysis</vt:lpstr>
      <vt:lpstr>Analysis</vt:lpstr>
      <vt:lpstr>Analysis</vt:lpstr>
      <vt:lpstr>Analysis</vt:lpstr>
      <vt:lpstr>Analysis</vt:lpstr>
      <vt:lpstr>Analysis</vt:lpstr>
      <vt:lpstr>Limitations and improvements</vt:lpstr>
      <vt:lpstr>Limitations and improvements</vt:lpstr>
      <vt:lpstr>Limitations and improvements</vt:lpstr>
      <vt:lpstr>Limitations and improvements</vt:lpstr>
      <vt:lpstr>Limitations and improvements</vt:lpstr>
      <vt:lpstr>Back up</vt:lpstr>
      <vt:lpstr>BACK UP</vt:lpstr>
      <vt:lpstr>BACK UP</vt:lpstr>
      <vt:lpstr>BACK UP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</dc:title>
  <dc:creator/>
  <cp:lastModifiedBy/>
  <cp:revision>135</cp:revision>
  <dcterms:created xsi:type="dcterms:W3CDTF">2020-01-30T05:40:46Z</dcterms:created>
  <dcterms:modified xsi:type="dcterms:W3CDTF">2023-12-07T02:58:06Z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